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96" r:id="rId13"/>
    <p:sldId id="297" r:id="rId14"/>
    <p:sldId id="298" r:id="rId15"/>
    <p:sldId id="299" r:id="rId16"/>
    <p:sldId id="268" r:id="rId17"/>
    <p:sldId id="300" r:id="rId18"/>
    <p:sldId id="301" r:id="rId19"/>
    <p:sldId id="270" r:id="rId20"/>
    <p:sldId id="302" r:id="rId21"/>
  </p:sldIdLst>
  <p:sldSz cx="9144000" cy="5143500" type="screen16x9"/>
  <p:notesSz cx="6858000" cy="9144000"/>
  <p:embeddedFontLst>
    <p:embeddedFont>
      <p:font typeface="Aboreto" panose="020B0604020202020204" charset="0"/>
      <p:regular r:id="rId23"/>
    </p:embeddedFont>
    <p:embeddedFont>
      <p:font typeface="Anaheim" panose="020B0604020202020204" charset="0"/>
      <p:regular r:id="rId24"/>
      <p:bold r:id="rId25"/>
    </p:embeddedFon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italic r:id="rId31"/>
    </p:embeddedFont>
    <p:embeddedFont>
      <p:font typeface="Raleway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5EA725-C6F9-4763-B9BF-B711767CC634}">
  <a:tblStyle styleId="{465EA725-C6F9-4763-B9BF-B711767CC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4DE2AE-0A46-4FA5-B414-B528BCE5430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kanyamadhu@outlook.com" userId="b280cfadacfa7f10" providerId="LiveId" clId="{9CEA24C8-F9C1-42FE-B274-897AB3416D9A}"/>
    <pc:docChg chg="custSel modSld">
      <pc:chgData name="lokanyamadhu@outlook.com" userId="b280cfadacfa7f10" providerId="LiveId" clId="{9CEA24C8-F9C1-42FE-B274-897AB3416D9A}" dt="2025-08-26T10:33:18.037" v="27" actId="21"/>
      <pc:docMkLst>
        <pc:docMk/>
      </pc:docMkLst>
      <pc:sldChg chg="delSp modSp mod">
        <pc:chgData name="lokanyamadhu@outlook.com" userId="b280cfadacfa7f10" providerId="LiveId" clId="{9CEA24C8-F9C1-42FE-B274-897AB3416D9A}" dt="2025-08-26T10:33:18.037" v="27" actId="21"/>
        <pc:sldMkLst>
          <pc:docMk/>
          <pc:sldMk cId="0" sldId="256"/>
        </pc:sldMkLst>
        <pc:spChg chg="del mod">
          <ac:chgData name="lokanyamadhu@outlook.com" userId="b280cfadacfa7f10" providerId="LiveId" clId="{9CEA24C8-F9C1-42FE-B274-897AB3416D9A}" dt="2025-08-26T10:33:18.037" v="27" actId="21"/>
          <ac:spMkLst>
            <pc:docMk/>
            <pc:sldMk cId="0" sldId="256"/>
            <ac:spMk id="2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910c9cff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910c9cff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fcc9767a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fcc9767a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A1B40269-E842-F14A-CFFF-30FA416C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fcc9767a0_0_153:notes">
            <a:extLst>
              <a:ext uri="{FF2B5EF4-FFF2-40B4-BE49-F238E27FC236}">
                <a16:creationId xmlns:a16="http://schemas.microsoft.com/office/drawing/2014/main" id="{606E71C2-DD61-6773-676D-3C20760181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fcc9767a0_0_153:notes">
            <a:extLst>
              <a:ext uri="{FF2B5EF4-FFF2-40B4-BE49-F238E27FC236}">
                <a16:creationId xmlns:a16="http://schemas.microsoft.com/office/drawing/2014/main" id="{6FC011E2-D218-2D46-B747-5AE7D2598F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781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96E3B533-96A3-128E-EA3C-AAFFFDAA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fcc9767a0_0_153:notes">
            <a:extLst>
              <a:ext uri="{FF2B5EF4-FFF2-40B4-BE49-F238E27FC236}">
                <a16:creationId xmlns:a16="http://schemas.microsoft.com/office/drawing/2014/main" id="{CD13F8AB-EFB7-6FBB-F71F-D7C1C267C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fcc9767a0_0_153:notes">
            <a:extLst>
              <a:ext uri="{FF2B5EF4-FFF2-40B4-BE49-F238E27FC236}">
                <a16:creationId xmlns:a16="http://schemas.microsoft.com/office/drawing/2014/main" id="{0AB84DDC-999B-A5A4-2257-D0A94D914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377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B3132FCB-314B-E4C8-5FB9-685DEB5FB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fcc9767a0_0_153:notes">
            <a:extLst>
              <a:ext uri="{FF2B5EF4-FFF2-40B4-BE49-F238E27FC236}">
                <a16:creationId xmlns:a16="http://schemas.microsoft.com/office/drawing/2014/main" id="{474319A5-47A6-0682-1365-7B485D3D70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fcc9767a0_0_153:notes">
            <a:extLst>
              <a:ext uri="{FF2B5EF4-FFF2-40B4-BE49-F238E27FC236}">
                <a16:creationId xmlns:a16="http://schemas.microsoft.com/office/drawing/2014/main" id="{3FB1C543-22BD-4B60-D255-17660CEC3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879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>
          <a:extLst>
            <a:ext uri="{FF2B5EF4-FFF2-40B4-BE49-F238E27FC236}">
              <a16:creationId xmlns:a16="http://schemas.microsoft.com/office/drawing/2014/main" id="{CAF25328-B454-77EA-E783-C422929B8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fcc9767a0_0_153:notes">
            <a:extLst>
              <a:ext uri="{FF2B5EF4-FFF2-40B4-BE49-F238E27FC236}">
                <a16:creationId xmlns:a16="http://schemas.microsoft.com/office/drawing/2014/main" id="{0906CE29-FBD1-A174-F02C-31647E8BFB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fcc9767a0_0_153:notes">
            <a:extLst>
              <a:ext uri="{FF2B5EF4-FFF2-40B4-BE49-F238E27FC236}">
                <a16:creationId xmlns:a16="http://schemas.microsoft.com/office/drawing/2014/main" id="{F1A2C6A1-F383-4A95-5653-C6F6C8DD6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046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9fcc9767a0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9fcc9767a0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>
          <a:extLst>
            <a:ext uri="{FF2B5EF4-FFF2-40B4-BE49-F238E27FC236}">
              <a16:creationId xmlns:a16="http://schemas.microsoft.com/office/drawing/2014/main" id="{273091C5-602A-6DE9-C166-7667F145A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9fcc9767a0_0_267:notes">
            <a:extLst>
              <a:ext uri="{FF2B5EF4-FFF2-40B4-BE49-F238E27FC236}">
                <a16:creationId xmlns:a16="http://schemas.microsoft.com/office/drawing/2014/main" id="{DF9F420D-9CA6-876D-59A5-3BEE8BD619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9fcc9767a0_0_267:notes">
            <a:extLst>
              <a:ext uri="{FF2B5EF4-FFF2-40B4-BE49-F238E27FC236}">
                <a16:creationId xmlns:a16="http://schemas.microsoft.com/office/drawing/2014/main" id="{9C52A070-A07D-59E0-DD5C-03AC9EEC3E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812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>
          <a:extLst>
            <a:ext uri="{FF2B5EF4-FFF2-40B4-BE49-F238E27FC236}">
              <a16:creationId xmlns:a16="http://schemas.microsoft.com/office/drawing/2014/main" id="{3C94746C-C6C8-8832-D8F9-AB7BB121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9fcc9767a0_0_267:notes">
            <a:extLst>
              <a:ext uri="{FF2B5EF4-FFF2-40B4-BE49-F238E27FC236}">
                <a16:creationId xmlns:a16="http://schemas.microsoft.com/office/drawing/2014/main" id="{E17547A5-13C1-4442-C41C-822352EED7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9fcc9767a0_0_267:notes">
            <a:extLst>
              <a:ext uri="{FF2B5EF4-FFF2-40B4-BE49-F238E27FC236}">
                <a16:creationId xmlns:a16="http://schemas.microsoft.com/office/drawing/2014/main" id="{7BCD76A4-76AC-6DCF-6125-4585A5FEA8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341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fcc9767a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fcc9767a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l="4947" t="4573" r="7486" b="9137"/>
          <a:stretch/>
        </p:blipFill>
        <p:spPr>
          <a:xfrm rot="10800000"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7171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350163" y="1571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50163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5976950" y="1571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5976950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991325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621500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6248275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991325" y="3598100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3621500" y="3598100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6248275" y="3598100"/>
            <a:ext cx="21762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8193999" y="-6"/>
            <a:ext cx="1788020" cy="2821503"/>
            <a:chOff x="8193999" y="-6"/>
            <a:chExt cx="1788020" cy="2821503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8400350" y="1239827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3"/>
            <p:cNvGrpSpPr/>
            <p:nvPr/>
          </p:nvGrpSpPr>
          <p:grpSpPr>
            <a:xfrm>
              <a:off x="8193999" y="-6"/>
              <a:ext cx="1208112" cy="2342845"/>
              <a:chOff x="2575" y="2407925"/>
              <a:chExt cx="845425" cy="16395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575" y="26364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109" name="Google Shape;109;p13"/>
              <p:cNvCxnSpPr/>
              <p:nvPr/>
            </p:nvCxnSpPr>
            <p:spPr>
              <a:xfrm rot="10800000">
                <a:off x="2584" y="2407925"/>
                <a:ext cx="842400" cy="163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 l="8070" t="4035" r="5893" b="111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1789975" y="537275"/>
            <a:ext cx="25095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5"/>
          <p:cNvGrpSpPr/>
          <p:nvPr/>
        </p:nvGrpSpPr>
        <p:grpSpPr>
          <a:xfrm>
            <a:off x="8284937" y="3569414"/>
            <a:ext cx="1475058" cy="1983688"/>
            <a:chOff x="8038017" y="2160203"/>
            <a:chExt cx="1411674" cy="1898447"/>
          </a:xfrm>
        </p:grpSpPr>
        <p:pic>
          <p:nvPicPr>
            <p:cNvPr id="122" name="Google Shape;12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5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24" name="Google Shape;124;p15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/>
          <p:cNvPicPr preferRelativeResize="0"/>
          <p:nvPr/>
        </p:nvPicPr>
        <p:blipFill rotWithShape="1">
          <a:blip r:embed="rId2">
            <a:alphaModFix/>
          </a:blip>
          <a:srcRect l="7127" t="10052" r="5306" b="3658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713225" y="2255025"/>
            <a:ext cx="1791600" cy="10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97900" y="3530600"/>
            <a:ext cx="3275100" cy="10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>
            <a:spLocks noGrp="1"/>
          </p:cNvSpPr>
          <p:nvPr>
            <p:ph type="pic" idx="2"/>
          </p:nvPr>
        </p:nvSpPr>
        <p:spPr>
          <a:xfrm>
            <a:off x="4699300" y="709100"/>
            <a:ext cx="4099500" cy="40995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6"/>
          <p:cNvSpPr>
            <a:spLocks noGrp="1"/>
          </p:cNvSpPr>
          <p:nvPr>
            <p:ph type="pic" idx="3"/>
          </p:nvPr>
        </p:nvSpPr>
        <p:spPr>
          <a:xfrm>
            <a:off x="3000650" y="338100"/>
            <a:ext cx="2334000" cy="2334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l="5118" t="10492" r="4293" b="3218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387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1612802" y="1788583"/>
            <a:ext cx="2991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>
            <a:spLocks noGrp="1"/>
          </p:cNvSpPr>
          <p:nvPr>
            <p:ph type="pic" idx="2"/>
          </p:nvPr>
        </p:nvSpPr>
        <p:spPr>
          <a:xfrm>
            <a:off x="432825" y="2792550"/>
            <a:ext cx="2108400" cy="2108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7"/>
          <p:cNvSpPr>
            <a:spLocks noGrp="1"/>
          </p:cNvSpPr>
          <p:nvPr>
            <p:ph type="pic" idx="3"/>
          </p:nvPr>
        </p:nvSpPr>
        <p:spPr>
          <a:xfrm>
            <a:off x="4973100" y="293300"/>
            <a:ext cx="3846900" cy="3846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7"/>
          <p:cNvSpPr>
            <a:spLocks noGrp="1"/>
          </p:cNvSpPr>
          <p:nvPr>
            <p:ph type="pic" idx="4"/>
          </p:nvPr>
        </p:nvSpPr>
        <p:spPr>
          <a:xfrm>
            <a:off x="4511800" y="3072738"/>
            <a:ext cx="1548000" cy="1548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l="9636" t="8375" r="10395" b="1283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713250" y="1357050"/>
            <a:ext cx="77175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l="16157" t="2184" r="8444" b="23515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1292850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2"/>
          </p:nvPr>
        </p:nvSpPr>
        <p:spPr>
          <a:xfrm>
            <a:off x="3935775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3"/>
          </p:nvPr>
        </p:nvSpPr>
        <p:spPr>
          <a:xfrm>
            <a:off x="6578700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4"/>
          </p:nvPr>
        </p:nvSpPr>
        <p:spPr>
          <a:xfrm>
            <a:off x="720000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5"/>
          </p:nvPr>
        </p:nvSpPr>
        <p:spPr>
          <a:xfrm>
            <a:off x="3362925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6"/>
          </p:nvPr>
        </p:nvSpPr>
        <p:spPr>
          <a:xfrm>
            <a:off x="6005850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8424075" y="63275"/>
            <a:ext cx="964800" cy="1058400"/>
            <a:chOff x="8424075" y="63275"/>
            <a:chExt cx="964800" cy="1058400"/>
          </a:xfrm>
        </p:grpSpPr>
        <p:sp>
          <p:nvSpPr>
            <p:cNvPr id="152" name="Google Shape;152;p19"/>
            <p:cNvSpPr/>
            <p:nvPr/>
          </p:nvSpPr>
          <p:spPr>
            <a:xfrm>
              <a:off x="8462395" y="138953"/>
              <a:ext cx="717300" cy="7173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3" name="Google Shape;153;p19"/>
            <p:cNvCxnSpPr/>
            <p:nvPr/>
          </p:nvCxnSpPr>
          <p:spPr>
            <a:xfrm rot="10800000">
              <a:off x="8424075" y="63275"/>
              <a:ext cx="964800" cy="1058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4" name="Google Shape;154;p19"/>
            <p:cNvSpPr/>
            <p:nvPr/>
          </p:nvSpPr>
          <p:spPr>
            <a:xfrm>
              <a:off x="8834661" y="539506"/>
              <a:ext cx="462600" cy="462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-175409" y="3967473"/>
            <a:ext cx="1777263" cy="1777256"/>
            <a:chOff x="-175409" y="3967473"/>
            <a:chExt cx="1777263" cy="1777256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45504">
              <a:off x="65375" y="4208250"/>
              <a:ext cx="1295701" cy="129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/>
            <p:nvPr/>
          </p:nvSpPr>
          <p:spPr>
            <a:xfrm>
              <a:off x="-175409" y="4013725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2">
            <a:alphaModFix/>
          </a:blip>
          <a:srcRect l="9018" t="4701" r="11243" b="19339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"/>
          </p:nvPr>
        </p:nvSpPr>
        <p:spPr>
          <a:xfrm>
            <a:off x="1511225" y="1751207"/>
            <a:ext cx="26391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2"/>
          </p:nvPr>
        </p:nvSpPr>
        <p:spPr>
          <a:xfrm>
            <a:off x="5798345" y="1751200"/>
            <a:ext cx="26391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3"/>
          </p:nvPr>
        </p:nvSpPr>
        <p:spPr>
          <a:xfrm>
            <a:off x="1511225" y="3515600"/>
            <a:ext cx="26391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4"/>
          </p:nvPr>
        </p:nvSpPr>
        <p:spPr>
          <a:xfrm>
            <a:off x="5798343" y="3515598"/>
            <a:ext cx="26391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5"/>
          </p:nvPr>
        </p:nvSpPr>
        <p:spPr>
          <a:xfrm>
            <a:off x="720000" y="1321075"/>
            <a:ext cx="1914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6"/>
          </p:nvPr>
        </p:nvSpPr>
        <p:spPr>
          <a:xfrm>
            <a:off x="720000" y="3085526"/>
            <a:ext cx="1914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7"/>
          </p:nvPr>
        </p:nvSpPr>
        <p:spPr>
          <a:xfrm>
            <a:off x="4696450" y="1321075"/>
            <a:ext cx="1914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8"/>
          </p:nvPr>
        </p:nvSpPr>
        <p:spPr>
          <a:xfrm>
            <a:off x="4696450" y="3085525"/>
            <a:ext cx="1914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grpSp>
        <p:nvGrpSpPr>
          <p:cNvPr id="169" name="Google Shape;169;p20"/>
          <p:cNvGrpSpPr/>
          <p:nvPr/>
        </p:nvGrpSpPr>
        <p:grpSpPr>
          <a:xfrm>
            <a:off x="7631535" y="-351429"/>
            <a:ext cx="1792173" cy="2799874"/>
            <a:chOff x="7442479" y="-491143"/>
            <a:chExt cx="1976589" cy="3087982"/>
          </a:xfrm>
        </p:grpSpPr>
        <p:pic>
          <p:nvPicPr>
            <p:cNvPr id="170" name="Google Shape;17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7585950" y="-347673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0"/>
            <p:cNvSpPr/>
            <p:nvPr/>
          </p:nvSpPr>
          <p:spPr>
            <a:xfrm>
              <a:off x="8284168" y="901545"/>
              <a:ext cx="1134900" cy="1134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8210824" y="580592"/>
              <a:ext cx="817200" cy="8172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3" name="Google Shape;173;p20"/>
            <p:cNvCxnSpPr/>
            <p:nvPr/>
          </p:nvCxnSpPr>
          <p:spPr>
            <a:xfrm rot="10800000">
              <a:off x="8210727" y="254139"/>
              <a:ext cx="1203900" cy="2342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l="4425" t="20157" r="20176" b="554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l="9901" t="2434" r="1853" b="1060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2901" t="3592" r="2910" b="3583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323200" y="1912975"/>
            <a:ext cx="27798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492325" y="787925"/>
            <a:ext cx="1315800" cy="10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459100" y="1497550"/>
            <a:ext cx="3370800" cy="3370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1" name="Google Shape;21;p3"/>
          <p:cNvGrpSpPr/>
          <p:nvPr/>
        </p:nvGrpSpPr>
        <p:grpSpPr>
          <a:xfrm>
            <a:off x="7677200" y="3745859"/>
            <a:ext cx="1424691" cy="1981465"/>
            <a:chOff x="7677200" y="3745859"/>
            <a:chExt cx="1424691" cy="1981465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7200" y="4316600"/>
              <a:ext cx="1410724" cy="14107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oogle Shape;23;p3"/>
            <p:cNvGrpSpPr/>
            <p:nvPr/>
          </p:nvGrpSpPr>
          <p:grpSpPr>
            <a:xfrm>
              <a:off x="8211791" y="3745859"/>
              <a:ext cx="890100" cy="1552500"/>
              <a:chOff x="0" y="2447959"/>
              <a:chExt cx="890100" cy="15525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5" name="Google Shape;25;p3"/>
              <p:cNvCxnSpPr/>
              <p:nvPr/>
            </p:nvCxnSpPr>
            <p:spPr>
              <a:xfrm rot="10800000" flipH="1">
                <a:off x="0" y="2447959"/>
                <a:ext cx="890100" cy="155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l="941" t="1631" r="3928" b="463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104954"/>
            <a:ext cx="77040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089800" y="3884700"/>
            <a:ext cx="1297075" cy="1455850"/>
            <a:chOff x="8089800" y="3884700"/>
            <a:chExt cx="1297075" cy="1455850"/>
          </a:xfrm>
        </p:grpSpPr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800" y="4050750"/>
              <a:ext cx="1289800" cy="128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32;p4"/>
            <p:cNvCxnSpPr/>
            <p:nvPr/>
          </p:nvCxnSpPr>
          <p:spPr>
            <a:xfrm rot="10800000">
              <a:off x="8640175" y="3884700"/>
              <a:ext cx="746700" cy="1233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l="16157" t="2184" r="8444" b="23515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5363150" y="2435775"/>
            <a:ext cx="2695800" cy="16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431000" y="2435775"/>
            <a:ext cx="2695800" cy="16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720000" y="1711450"/>
            <a:ext cx="17619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652150" y="1711450"/>
            <a:ext cx="17619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-237957" y="-2"/>
            <a:ext cx="10131686" cy="5227314"/>
            <a:chOff x="-237957" y="-2"/>
            <a:chExt cx="10131686" cy="5227314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116466" y="-2"/>
              <a:ext cx="1777263" cy="1777256"/>
              <a:chOff x="-175409" y="3967473"/>
              <a:chExt cx="1777263" cy="1777256"/>
            </a:xfrm>
          </p:grpSpPr>
          <p:pic>
            <p:nvPicPr>
              <p:cNvPr id="42" name="Google Shape;4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545504">
                <a:off x="65375" y="4208250"/>
                <a:ext cx="1295701" cy="12957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" name="Google Shape;43;p5"/>
              <p:cNvSpPr/>
              <p:nvPr/>
            </p:nvSpPr>
            <p:spPr>
              <a:xfrm>
                <a:off x="-175409" y="401372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44" name="Google Shape;44;p5"/>
            <p:cNvGrpSpPr/>
            <p:nvPr/>
          </p:nvGrpSpPr>
          <p:grpSpPr>
            <a:xfrm>
              <a:off x="-237957" y="4064186"/>
              <a:ext cx="1199452" cy="1163126"/>
              <a:chOff x="-147625" y="3925650"/>
              <a:chExt cx="1109166" cy="1075574"/>
            </a:xfrm>
          </p:grpSpPr>
          <p:grpSp>
            <p:nvGrpSpPr>
              <p:cNvPr id="45" name="Google Shape;45;p5"/>
              <p:cNvGrpSpPr/>
              <p:nvPr/>
            </p:nvGrpSpPr>
            <p:grpSpPr>
              <a:xfrm>
                <a:off x="83029" y="4122711"/>
                <a:ext cx="878513" cy="878513"/>
                <a:chOff x="53900" y="2861075"/>
                <a:chExt cx="794100" cy="794100"/>
              </a:xfrm>
            </p:grpSpPr>
            <p:sp>
              <p:nvSpPr>
                <p:cNvPr id="46" name="Google Shape;46;p5"/>
                <p:cNvSpPr/>
                <p:nvPr/>
              </p:nvSpPr>
              <p:spPr>
                <a:xfrm>
                  <a:off x="53900" y="2861075"/>
                  <a:ext cx="794100" cy="79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165055" y="2861075"/>
                  <a:ext cx="571800" cy="571800"/>
                </a:xfrm>
                <a:prstGeom prst="ellipse">
                  <a:avLst/>
                </a:prstGeom>
                <a:solidFill>
                  <a:srgbClr val="FDFEFF">
                    <a:alpha val="18870"/>
                  </a:srgbClr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cxnSp>
            <p:nvCxnSpPr>
              <p:cNvPr id="48" name="Google Shape;48;p5"/>
              <p:cNvCxnSpPr/>
              <p:nvPr/>
            </p:nvCxnSpPr>
            <p:spPr>
              <a:xfrm rot="10800000" flipH="1">
                <a:off x="-147625" y="3925650"/>
                <a:ext cx="645900" cy="70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l="8070" t="4035" r="5893" b="111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720000" y="1711100"/>
            <a:ext cx="3583500" cy="28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5044850" y="1017725"/>
            <a:ext cx="3840600" cy="3840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610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rot="10800000" flipH="1">
              <a:off x="-137900" y="307075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2901" t="4344" r="2910" b="2831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2475900" y="1369675"/>
            <a:ext cx="4192200" cy="16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5742950" y="3434075"/>
            <a:ext cx="18123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82" name="Google Shape;82;p11"/>
          <p:cNvGrpSpPr/>
          <p:nvPr/>
        </p:nvGrpSpPr>
        <p:grpSpPr>
          <a:xfrm rot="-1261221">
            <a:off x="8012105" y="-105620"/>
            <a:ext cx="1086690" cy="2224761"/>
            <a:chOff x="132278" y="1922694"/>
            <a:chExt cx="1225385" cy="2508710"/>
          </a:xfrm>
        </p:grpSpPr>
        <p:pic>
          <p:nvPicPr>
            <p:cNvPr id="83" name="Google Shape;8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" name="Google Shape;84;p11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85" name="Google Shape;85;p11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87" name="Google Shape;87;p11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9" r:id="rId17"/>
    <p:sldLayoutId id="214748367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/>
              <a:t>Hybrid Cloud Data Movement</a:t>
            </a:r>
            <a:endParaRPr sz="3600" i="1" dirty="0">
              <a:solidFill>
                <a:schemeClr val="accent2"/>
              </a:solidFill>
            </a:endParaRPr>
          </a:p>
        </p:txBody>
      </p:sp>
      <p:cxnSp>
        <p:nvCxnSpPr>
          <p:cNvPr id="231" name="Google Shape;231;p28"/>
          <p:cNvCxnSpPr/>
          <p:nvPr/>
        </p:nvCxnSpPr>
        <p:spPr>
          <a:xfrm rot="10800000" flipH="1">
            <a:off x="5448950" y="3372025"/>
            <a:ext cx="1426200" cy="673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" name="Google Shape;232;p28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33" name="Google Shape;23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5" name="Google Shape;235;p28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36" name="Google Shape;236;p28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38" name="Google Shape;238;p28"/>
              <p:cNvCxnSpPr/>
              <p:nvPr/>
            </p:nvCxnSpPr>
            <p:spPr>
              <a:xfrm rot="10800000" flipH="1">
                <a:off x="0" y="2452825"/>
                <a:ext cx="831000" cy="156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>
            <a:off x="1926551" y="583800"/>
            <a:ext cx="7224901" cy="6521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b="1" dirty="0"/>
              <a:t>Implementation – Tasks Performed</a:t>
            </a:r>
            <a:endParaRPr b="1" dirty="0"/>
          </a:p>
        </p:txBody>
      </p:sp>
      <p:sp>
        <p:nvSpPr>
          <p:cNvPr id="379" name="Google Shape;379;p37"/>
          <p:cNvSpPr txBox="1">
            <a:spLocks noGrp="1"/>
          </p:cNvSpPr>
          <p:nvPr>
            <p:ph type="subTitle" idx="1"/>
          </p:nvPr>
        </p:nvSpPr>
        <p:spPr>
          <a:xfrm>
            <a:off x="2048107" y="1331171"/>
            <a:ext cx="5047785" cy="273500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Prepared SQL Server tables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Installed/registered IR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Configured Data Factory linked services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Built/published Copy Data pipeline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Validated Blob file arrival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Set up Databricks workspace/cluster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Processed data and saved results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383" name="Google Shape;383;p37"/>
          <p:cNvGrpSpPr/>
          <p:nvPr/>
        </p:nvGrpSpPr>
        <p:grpSpPr>
          <a:xfrm>
            <a:off x="7243825" y="2492725"/>
            <a:ext cx="2113601" cy="2892949"/>
            <a:chOff x="7232300" y="2250550"/>
            <a:chExt cx="2113601" cy="2892949"/>
          </a:xfrm>
        </p:grpSpPr>
        <p:pic>
          <p:nvPicPr>
            <p:cNvPr id="384" name="Google Shape;38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37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87" name="Google Shape;387;p37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8" name="Google Shape;388;p37"/>
          <p:cNvGrpSpPr/>
          <p:nvPr/>
        </p:nvGrpSpPr>
        <p:grpSpPr>
          <a:xfrm>
            <a:off x="149916" y="-221500"/>
            <a:ext cx="1776634" cy="1987176"/>
            <a:chOff x="33691" y="2452825"/>
            <a:chExt cx="1776634" cy="1987176"/>
          </a:xfrm>
        </p:grpSpPr>
        <p:pic>
          <p:nvPicPr>
            <p:cNvPr id="389" name="Google Shape;389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3525" y="3023200"/>
              <a:ext cx="1416801" cy="14168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0" name="Google Shape;390;p37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391" name="Google Shape;391;p37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392" name="Google Shape;392;p37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393" name="Google Shape;393;p37"/>
              <p:cNvCxnSpPr/>
              <p:nvPr/>
            </p:nvCxnSpPr>
            <p:spPr>
              <a:xfrm rot="10800000" flipH="1">
                <a:off x="0" y="2452825"/>
                <a:ext cx="831000" cy="156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Practical Implementation on Azure Portal</a:t>
            </a:r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2"/>
          </p:nvPr>
        </p:nvSpPr>
        <p:spPr>
          <a:xfrm>
            <a:off x="1468170" y="2064504"/>
            <a:ext cx="4855509" cy="182355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Log in to Azure Account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Create Azure Data Factory instance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Set up Azure Storage account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Create Blob Storage container</a:t>
            </a:r>
          </a:p>
        </p:txBody>
      </p:sp>
      <p:sp>
        <p:nvSpPr>
          <p:cNvPr id="418" name="Google Shape;418;p39"/>
          <p:cNvSpPr txBox="1">
            <a:spLocks noGrp="1"/>
          </p:cNvSpPr>
          <p:nvPr>
            <p:ph type="subTitle" idx="3"/>
          </p:nvPr>
        </p:nvSpPr>
        <p:spPr>
          <a:xfrm>
            <a:off x="824078" y="1525596"/>
            <a:ext cx="2045502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i="0" dirty="0"/>
              <a:t>1. Initial Setup</a:t>
            </a:r>
            <a:endParaRPr dirty="0"/>
          </a:p>
        </p:txBody>
      </p:sp>
      <p:cxnSp>
        <p:nvCxnSpPr>
          <p:cNvPr id="419" name="Google Shape;419;p39"/>
          <p:cNvCxnSpPr/>
          <p:nvPr/>
        </p:nvCxnSpPr>
        <p:spPr>
          <a:xfrm rot="10800000" flipH="1">
            <a:off x="5488896" y="3900181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39"/>
          <p:cNvCxnSpPr/>
          <p:nvPr/>
        </p:nvCxnSpPr>
        <p:spPr>
          <a:xfrm rot="10800000" flipH="1">
            <a:off x="5675829" y="3981452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663F714D-84A8-ED8F-31DE-E0EAD4B36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>
            <a:extLst>
              <a:ext uri="{FF2B5EF4-FFF2-40B4-BE49-F238E27FC236}">
                <a16:creationId xmlns:a16="http://schemas.microsoft.com/office/drawing/2014/main" id="{7E68124F-D946-D821-7A2A-A84AAF56B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Practical Implementation on Azure Portal</a:t>
            </a:r>
          </a:p>
        </p:txBody>
      </p:sp>
      <p:sp>
        <p:nvSpPr>
          <p:cNvPr id="417" name="Google Shape;417;p39">
            <a:extLst>
              <a:ext uri="{FF2B5EF4-FFF2-40B4-BE49-F238E27FC236}">
                <a16:creationId xmlns:a16="http://schemas.microsoft.com/office/drawing/2014/main" id="{EC4B2619-9295-3BC3-9BF3-1F56DE47E1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60736" y="2220017"/>
            <a:ext cx="5705781" cy="127342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Install SQL Server Management Studio (Express Edition)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Create database and tables in SSMS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Create SQL Server Authentication login</a:t>
            </a:r>
          </a:p>
        </p:txBody>
      </p:sp>
      <p:sp>
        <p:nvSpPr>
          <p:cNvPr id="418" name="Google Shape;418;p39">
            <a:extLst>
              <a:ext uri="{FF2B5EF4-FFF2-40B4-BE49-F238E27FC236}">
                <a16:creationId xmlns:a16="http://schemas.microsoft.com/office/drawing/2014/main" id="{8064C328-4482-A5FD-535B-CAC5CDF4513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24078" y="1525596"/>
            <a:ext cx="2714576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i="0" dirty="0"/>
              <a:t>2. On-premises Setup</a:t>
            </a:r>
            <a:endParaRPr dirty="0"/>
          </a:p>
        </p:txBody>
      </p:sp>
      <p:cxnSp>
        <p:nvCxnSpPr>
          <p:cNvPr id="419" name="Google Shape;419;p39">
            <a:extLst>
              <a:ext uri="{FF2B5EF4-FFF2-40B4-BE49-F238E27FC236}">
                <a16:creationId xmlns:a16="http://schemas.microsoft.com/office/drawing/2014/main" id="{DD543EA2-FDE5-456B-6C06-9E03299F02C0}"/>
              </a:ext>
            </a:extLst>
          </p:cNvPr>
          <p:cNvCxnSpPr/>
          <p:nvPr/>
        </p:nvCxnSpPr>
        <p:spPr>
          <a:xfrm rot="10800000" flipH="1">
            <a:off x="6387564" y="3529997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39">
            <a:extLst>
              <a:ext uri="{FF2B5EF4-FFF2-40B4-BE49-F238E27FC236}">
                <a16:creationId xmlns:a16="http://schemas.microsoft.com/office/drawing/2014/main" id="{D5AE1341-C270-67D0-C28E-2F69265991FB}"/>
              </a:ext>
            </a:extLst>
          </p:cNvPr>
          <p:cNvCxnSpPr/>
          <p:nvPr/>
        </p:nvCxnSpPr>
        <p:spPr>
          <a:xfrm rot="10800000" flipH="1">
            <a:off x="6575361" y="3635700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138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5E77ECA4-DCE3-A0E7-A28E-1F54F116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>
            <a:extLst>
              <a:ext uri="{FF2B5EF4-FFF2-40B4-BE49-F238E27FC236}">
                <a16:creationId xmlns:a16="http://schemas.microsoft.com/office/drawing/2014/main" id="{D3B8AEFC-DB21-D5BB-ED7C-66A61B3859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Practical Implementation on Azure Portal</a:t>
            </a:r>
          </a:p>
        </p:txBody>
      </p:sp>
      <p:sp>
        <p:nvSpPr>
          <p:cNvPr id="417" name="Google Shape;417;p39">
            <a:extLst>
              <a:ext uri="{FF2B5EF4-FFF2-40B4-BE49-F238E27FC236}">
                <a16:creationId xmlns:a16="http://schemas.microsoft.com/office/drawing/2014/main" id="{57585053-CC5E-6E5B-54EA-9884D26D5E8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495126" y="2079660"/>
            <a:ext cx="5705781" cy="211409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Author new pipeline in Data Factory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Add Copy Data activity with SQL Server source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Configure linked service for SQL Server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Set up self-hosted Integration Runtime (IR)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Install and register IR using Azure portal key</a:t>
            </a:r>
          </a:p>
          <a:p>
            <a:pPr marL="152400" indent="0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18" name="Google Shape;418;p39">
            <a:extLst>
              <a:ext uri="{FF2B5EF4-FFF2-40B4-BE49-F238E27FC236}">
                <a16:creationId xmlns:a16="http://schemas.microsoft.com/office/drawing/2014/main" id="{D998A12C-A767-4554-5E54-BF07EE8004A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24077" y="1525596"/>
            <a:ext cx="4944821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i="0" dirty="0"/>
              <a:t>3</a:t>
            </a:r>
            <a:r>
              <a:rPr lang="en-IN" i="0" dirty="0"/>
              <a:t>. </a:t>
            </a:r>
            <a:r>
              <a:rPr lang="en-US" i="0" dirty="0"/>
              <a:t>Azure Data Factory Pipeline Setup</a:t>
            </a:r>
            <a:endParaRPr dirty="0"/>
          </a:p>
        </p:txBody>
      </p:sp>
      <p:cxnSp>
        <p:nvCxnSpPr>
          <p:cNvPr id="419" name="Google Shape;419;p39">
            <a:extLst>
              <a:ext uri="{FF2B5EF4-FFF2-40B4-BE49-F238E27FC236}">
                <a16:creationId xmlns:a16="http://schemas.microsoft.com/office/drawing/2014/main" id="{C82BB39F-75C3-2CDC-5307-910F6C6436D4}"/>
              </a:ext>
            </a:extLst>
          </p:cNvPr>
          <p:cNvCxnSpPr/>
          <p:nvPr/>
        </p:nvCxnSpPr>
        <p:spPr>
          <a:xfrm rot="10800000" flipH="1">
            <a:off x="6605098" y="4210707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39">
            <a:extLst>
              <a:ext uri="{FF2B5EF4-FFF2-40B4-BE49-F238E27FC236}">
                <a16:creationId xmlns:a16="http://schemas.microsoft.com/office/drawing/2014/main" id="{E865D3EC-F385-A15F-26FD-B718B2D24C23}"/>
              </a:ext>
            </a:extLst>
          </p:cNvPr>
          <p:cNvCxnSpPr/>
          <p:nvPr/>
        </p:nvCxnSpPr>
        <p:spPr>
          <a:xfrm rot="10800000" flipH="1">
            <a:off x="6798385" y="4296815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3211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A0CE549B-3216-3216-8F09-B77A25A3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>
            <a:extLst>
              <a:ext uri="{FF2B5EF4-FFF2-40B4-BE49-F238E27FC236}">
                <a16:creationId xmlns:a16="http://schemas.microsoft.com/office/drawing/2014/main" id="{9483EE00-23C0-6C0E-7DFD-8B0C8C7743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Practical Implementation on Azure Portal</a:t>
            </a:r>
          </a:p>
        </p:txBody>
      </p:sp>
      <p:sp>
        <p:nvSpPr>
          <p:cNvPr id="417" name="Google Shape;417;p39">
            <a:extLst>
              <a:ext uri="{FF2B5EF4-FFF2-40B4-BE49-F238E27FC236}">
                <a16:creationId xmlns:a16="http://schemas.microsoft.com/office/drawing/2014/main" id="{1BE28EED-F892-E5A1-9E68-8EDE20A6A1C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44385" y="2064067"/>
            <a:ext cx="5705781" cy="240764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Provide SQL Server credentials in IR linked service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Select source table and preview data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Configure sink dataset as Azure Blob Storage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Choose delimited text file format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Set up Blob Storage linked service and container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Publish pipeline and add trigger</a:t>
            </a:r>
          </a:p>
          <a:p>
            <a:pPr marL="152400" indent="0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18" name="Google Shape;418;p39">
            <a:extLst>
              <a:ext uri="{FF2B5EF4-FFF2-40B4-BE49-F238E27FC236}">
                <a16:creationId xmlns:a16="http://schemas.microsoft.com/office/drawing/2014/main" id="{F0A80532-74FA-0AC6-D4D1-10CE98593DD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24077" y="1468325"/>
            <a:ext cx="4573113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i="0" dirty="0"/>
              <a:t>4</a:t>
            </a:r>
            <a:r>
              <a:rPr lang="en-IN" i="0" dirty="0"/>
              <a:t>. Data Transfer Configuration</a:t>
            </a:r>
            <a:endParaRPr dirty="0"/>
          </a:p>
        </p:txBody>
      </p:sp>
      <p:cxnSp>
        <p:nvCxnSpPr>
          <p:cNvPr id="419" name="Google Shape;419;p39">
            <a:extLst>
              <a:ext uri="{FF2B5EF4-FFF2-40B4-BE49-F238E27FC236}">
                <a16:creationId xmlns:a16="http://schemas.microsoft.com/office/drawing/2014/main" id="{C60DA2A2-9E74-B216-3A38-1820A8C61CEA}"/>
              </a:ext>
            </a:extLst>
          </p:cNvPr>
          <p:cNvCxnSpPr/>
          <p:nvPr/>
        </p:nvCxnSpPr>
        <p:spPr>
          <a:xfrm rot="10800000" flipH="1">
            <a:off x="6872727" y="4540867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39">
            <a:extLst>
              <a:ext uri="{FF2B5EF4-FFF2-40B4-BE49-F238E27FC236}">
                <a16:creationId xmlns:a16="http://schemas.microsoft.com/office/drawing/2014/main" id="{7ABF9BF1-96D4-41B4-5C2A-BC9458127E9B}"/>
              </a:ext>
            </a:extLst>
          </p:cNvPr>
          <p:cNvCxnSpPr/>
          <p:nvPr/>
        </p:nvCxnSpPr>
        <p:spPr>
          <a:xfrm rot="10800000" flipH="1">
            <a:off x="6664571" y="4471716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55408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CBEDFB7E-C655-C0D4-4A43-3DBE0D3F9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>
            <a:extLst>
              <a:ext uri="{FF2B5EF4-FFF2-40B4-BE49-F238E27FC236}">
                <a16:creationId xmlns:a16="http://schemas.microsoft.com/office/drawing/2014/main" id="{5F5EC1D1-5D08-B695-08E9-29A04EA075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Practical Implementation on Azure Portal</a:t>
            </a:r>
          </a:p>
        </p:txBody>
      </p:sp>
      <p:sp>
        <p:nvSpPr>
          <p:cNvPr id="417" name="Google Shape;417;p39">
            <a:extLst>
              <a:ext uri="{FF2B5EF4-FFF2-40B4-BE49-F238E27FC236}">
                <a16:creationId xmlns:a16="http://schemas.microsoft.com/office/drawing/2014/main" id="{4891E854-60AD-937B-D7A2-304BC22A5CA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44385" y="2064068"/>
            <a:ext cx="5705781" cy="203958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Verify data file appears in Blob Storage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Set up Azure Databricks workspace and cluster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Create notebook for data cleaning, filtering, renaming, transforming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Save processed output to Blob Storage</a:t>
            </a:r>
          </a:p>
          <a:p>
            <a:pPr marL="152400" indent="0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18" name="Google Shape;418;p39">
            <a:extLst>
              <a:ext uri="{FF2B5EF4-FFF2-40B4-BE49-F238E27FC236}">
                <a16:creationId xmlns:a16="http://schemas.microsoft.com/office/drawing/2014/main" id="{AF526EC2-041B-33D8-0CF3-AF088D3DBF2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24077" y="1468325"/>
            <a:ext cx="4573113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i="0" dirty="0"/>
              <a:t>5</a:t>
            </a:r>
            <a:r>
              <a:rPr lang="en-IN" i="0" dirty="0"/>
              <a:t>. Post Transfer Processing</a:t>
            </a:r>
            <a:endParaRPr dirty="0"/>
          </a:p>
        </p:txBody>
      </p:sp>
      <p:cxnSp>
        <p:nvCxnSpPr>
          <p:cNvPr id="419" name="Google Shape;419;p39">
            <a:extLst>
              <a:ext uri="{FF2B5EF4-FFF2-40B4-BE49-F238E27FC236}">
                <a16:creationId xmlns:a16="http://schemas.microsoft.com/office/drawing/2014/main" id="{83820F4D-FC03-D3A5-562A-145BBB372F7F}"/>
              </a:ext>
            </a:extLst>
          </p:cNvPr>
          <p:cNvCxnSpPr/>
          <p:nvPr/>
        </p:nvCxnSpPr>
        <p:spPr>
          <a:xfrm rot="10800000" flipH="1">
            <a:off x="6947068" y="4172800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39">
            <a:extLst>
              <a:ext uri="{FF2B5EF4-FFF2-40B4-BE49-F238E27FC236}">
                <a16:creationId xmlns:a16="http://schemas.microsoft.com/office/drawing/2014/main" id="{B5F606D0-F640-1DA2-E955-177279BCF6B6}"/>
              </a:ext>
            </a:extLst>
          </p:cNvPr>
          <p:cNvCxnSpPr/>
          <p:nvPr/>
        </p:nvCxnSpPr>
        <p:spPr>
          <a:xfrm rot="10800000" flipH="1">
            <a:off x="6602316" y="4103650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98770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SUCCESSFUL OUTPUT GENERATED</a:t>
            </a:r>
            <a:endParaRPr b="1" dirty="0"/>
          </a:p>
        </p:txBody>
      </p:sp>
      <p:cxnSp>
        <p:nvCxnSpPr>
          <p:cNvPr id="436" name="Google Shape;436;p40"/>
          <p:cNvCxnSpPr/>
          <p:nvPr/>
        </p:nvCxnSpPr>
        <p:spPr>
          <a:xfrm rot="10800000" flipH="1">
            <a:off x="7624343" y="4644025"/>
            <a:ext cx="1439700" cy="10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0"/>
          <p:cNvCxnSpPr/>
          <p:nvPr/>
        </p:nvCxnSpPr>
        <p:spPr>
          <a:xfrm rot="10800000" flipH="1">
            <a:off x="6747932" y="4627069"/>
            <a:ext cx="1439700" cy="10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0"/>
          <p:cNvCxnSpPr/>
          <p:nvPr/>
        </p:nvCxnSpPr>
        <p:spPr>
          <a:xfrm rot="10800000" flipH="1">
            <a:off x="7155992" y="4748164"/>
            <a:ext cx="1439700" cy="10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194AA14-8293-C708-C014-B72CD5C0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70" y="1229432"/>
            <a:ext cx="7172841" cy="32934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>
          <a:extLst>
            <a:ext uri="{FF2B5EF4-FFF2-40B4-BE49-F238E27FC236}">
              <a16:creationId xmlns:a16="http://schemas.microsoft.com/office/drawing/2014/main" id="{FA5B223D-65A8-84BB-B74E-636EBE535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>
            <a:extLst>
              <a:ext uri="{FF2B5EF4-FFF2-40B4-BE49-F238E27FC236}">
                <a16:creationId xmlns:a16="http://schemas.microsoft.com/office/drawing/2014/main" id="{41A65ECD-964E-F1F6-335C-4CE020E1D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035" y="3170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SUCCESSFUL OUTPUT GENERATED</a:t>
            </a:r>
            <a:endParaRPr b="1" dirty="0"/>
          </a:p>
        </p:txBody>
      </p:sp>
      <p:cxnSp>
        <p:nvCxnSpPr>
          <p:cNvPr id="436" name="Google Shape;436;p40">
            <a:extLst>
              <a:ext uri="{FF2B5EF4-FFF2-40B4-BE49-F238E27FC236}">
                <a16:creationId xmlns:a16="http://schemas.microsoft.com/office/drawing/2014/main" id="{9D21CF0F-5D3B-0C46-B08F-7E17FACA89E6}"/>
              </a:ext>
            </a:extLst>
          </p:cNvPr>
          <p:cNvCxnSpPr/>
          <p:nvPr/>
        </p:nvCxnSpPr>
        <p:spPr>
          <a:xfrm rot="10800000" flipH="1">
            <a:off x="7704150" y="4869259"/>
            <a:ext cx="1439700" cy="10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0">
            <a:extLst>
              <a:ext uri="{FF2B5EF4-FFF2-40B4-BE49-F238E27FC236}">
                <a16:creationId xmlns:a16="http://schemas.microsoft.com/office/drawing/2014/main" id="{A4030EBC-32F6-2AEB-00C2-667439A189E7}"/>
              </a:ext>
            </a:extLst>
          </p:cNvPr>
          <p:cNvCxnSpPr/>
          <p:nvPr/>
        </p:nvCxnSpPr>
        <p:spPr>
          <a:xfrm rot="10800000" flipH="1">
            <a:off x="6428263" y="4912027"/>
            <a:ext cx="1439700" cy="10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0">
            <a:extLst>
              <a:ext uri="{FF2B5EF4-FFF2-40B4-BE49-F238E27FC236}">
                <a16:creationId xmlns:a16="http://schemas.microsoft.com/office/drawing/2014/main" id="{09ADA5CC-4A66-AB61-0666-C2D1F762F2FF}"/>
              </a:ext>
            </a:extLst>
          </p:cNvPr>
          <p:cNvCxnSpPr/>
          <p:nvPr/>
        </p:nvCxnSpPr>
        <p:spPr>
          <a:xfrm rot="10800000" flipH="1">
            <a:off x="7467782" y="4968470"/>
            <a:ext cx="1439700" cy="10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272804-D537-1BAC-6B7A-47490C3E5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35" y="1667096"/>
            <a:ext cx="4596122" cy="233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06F0C-7439-45CE-530B-7BFFB670D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304" y="1648191"/>
            <a:ext cx="3606642" cy="317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3A6A0-B7D3-B42F-DE43-A5F9579BB8C5}"/>
              </a:ext>
            </a:extLst>
          </p:cNvPr>
          <p:cNvSpPr txBox="1"/>
          <p:nvPr/>
        </p:nvSpPr>
        <p:spPr>
          <a:xfrm>
            <a:off x="184035" y="1254878"/>
            <a:ext cx="1249060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Loading 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65EF6-76B9-C9BF-A9AC-BF3C1B02F33F}"/>
              </a:ext>
            </a:extLst>
          </p:cNvPr>
          <p:cNvSpPr txBox="1"/>
          <p:nvPr/>
        </p:nvSpPr>
        <p:spPr>
          <a:xfrm>
            <a:off x="4847475" y="1254878"/>
            <a:ext cx="1319592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Cleaning Data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>
          <a:extLst>
            <a:ext uri="{FF2B5EF4-FFF2-40B4-BE49-F238E27FC236}">
              <a16:creationId xmlns:a16="http://schemas.microsoft.com/office/drawing/2014/main" id="{661883FA-526E-1366-FA40-0564B27A3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>
            <a:extLst>
              <a:ext uri="{FF2B5EF4-FFF2-40B4-BE49-F238E27FC236}">
                <a16:creationId xmlns:a16="http://schemas.microsoft.com/office/drawing/2014/main" id="{04884E82-F793-2D48-C0CD-656264D997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035" y="3170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SUCCESSFUL OUTPUT GENERATED</a:t>
            </a:r>
            <a:endParaRPr b="1" dirty="0"/>
          </a:p>
        </p:txBody>
      </p:sp>
      <p:cxnSp>
        <p:nvCxnSpPr>
          <p:cNvPr id="436" name="Google Shape;436;p40">
            <a:extLst>
              <a:ext uri="{FF2B5EF4-FFF2-40B4-BE49-F238E27FC236}">
                <a16:creationId xmlns:a16="http://schemas.microsoft.com/office/drawing/2014/main" id="{9E724D36-398C-1B4B-7ED5-086BDD118163}"/>
              </a:ext>
            </a:extLst>
          </p:cNvPr>
          <p:cNvCxnSpPr/>
          <p:nvPr/>
        </p:nvCxnSpPr>
        <p:spPr>
          <a:xfrm rot="10800000" flipH="1">
            <a:off x="7704150" y="4869259"/>
            <a:ext cx="1439700" cy="10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0">
            <a:extLst>
              <a:ext uri="{FF2B5EF4-FFF2-40B4-BE49-F238E27FC236}">
                <a16:creationId xmlns:a16="http://schemas.microsoft.com/office/drawing/2014/main" id="{9B59483C-BD4C-2576-D736-268292A73907}"/>
              </a:ext>
            </a:extLst>
          </p:cNvPr>
          <p:cNvCxnSpPr/>
          <p:nvPr/>
        </p:nvCxnSpPr>
        <p:spPr>
          <a:xfrm rot="10800000" flipH="1">
            <a:off x="6428263" y="4912027"/>
            <a:ext cx="1439700" cy="10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0">
            <a:extLst>
              <a:ext uri="{FF2B5EF4-FFF2-40B4-BE49-F238E27FC236}">
                <a16:creationId xmlns:a16="http://schemas.microsoft.com/office/drawing/2014/main" id="{639DDC6C-8219-F3D5-F1CB-C7366145D4FB}"/>
              </a:ext>
            </a:extLst>
          </p:cNvPr>
          <p:cNvCxnSpPr/>
          <p:nvPr/>
        </p:nvCxnSpPr>
        <p:spPr>
          <a:xfrm rot="10800000" flipH="1">
            <a:off x="7467782" y="4968470"/>
            <a:ext cx="1439700" cy="10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ADD6A7-1A8B-4291-8CDB-15828108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7972" y="1449122"/>
            <a:ext cx="3613537" cy="2481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0414B0-975B-2617-C340-AB69C2C81D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72940" y="1441061"/>
            <a:ext cx="3752119" cy="2481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4DC75-A505-ADD3-4E92-BB7BE4130D44}"/>
              </a:ext>
            </a:extLst>
          </p:cNvPr>
          <p:cNvSpPr txBox="1"/>
          <p:nvPr/>
        </p:nvSpPr>
        <p:spPr>
          <a:xfrm>
            <a:off x="277972" y="1034073"/>
            <a:ext cx="1249060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Filtering Data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5724F-FF34-741D-7BC1-C3124E224049}"/>
              </a:ext>
            </a:extLst>
          </p:cNvPr>
          <p:cNvSpPr txBox="1"/>
          <p:nvPr/>
        </p:nvSpPr>
        <p:spPr>
          <a:xfrm>
            <a:off x="4372940" y="1024206"/>
            <a:ext cx="1428596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Renaming Data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A969B-53FC-2FAE-28B4-190FB73B5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72" y="3995477"/>
            <a:ext cx="5996940" cy="1025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CF67D9-2D98-D80E-7961-9F0D8B201AC0}"/>
              </a:ext>
            </a:extLst>
          </p:cNvPr>
          <p:cNvSpPr txBox="1"/>
          <p:nvPr/>
        </p:nvSpPr>
        <p:spPr>
          <a:xfrm>
            <a:off x="6428262" y="4235358"/>
            <a:ext cx="1160895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Saving Data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35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>
            <a:spLocks noGrp="1"/>
          </p:cNvSpPr>
          <p:nvPr>
            <p:ph type="title"/>
          </p:nvPr>
        </p:nvSpPr>
        <p:spPr>
          <a:xfrm>
            <a:off x="688349" y="1017388"/>
            <a:ext cx="4192200" cy="6046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CONCLUSION</a:t>
            </a:r>
            <a:endParaRPr sz="2800" dirty="0"/>
          </a:p>
        </p:txBody>
      </p:sp>
      <p:sp>
        <p:nvSpPr>
          <p:cNvPr id="467" name="Google Shape;467;p42"/>
          <p:cNvSpPr txBox="1">
            <a:spLocks noGrp="1"/>
          </p:cNvSpPr>
          <p:nvPr>
            <p:ph type="subTitle" idx="1"/>
          </p:nvPr>
        </p:nvSpPr>
        <p:spPr>
          <a:xfrm>
            <a:off x="1833890" y="2165289"/>
            <a:ext cx="5671810" cy="127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This project demonstrates a secure, scalable hybrid cloud data solution, streamlining migration, processing, and providing a reusable enterprise architecture for future analytics and BI initiatives.</a:t>
            </a:r>
            <a:endParaRPr dirty="0"/>
          </a:p>
        </p:txBody>
      </p:sp>
      <p:cxnSp>
        <p:nvCxnSpPr>
          <p:cNvPr id="468" name="Google Shape;468;p42"/>
          <p:cNvCxnSpPr/>
          <p:nvPr/>
        </p:nvCxnSpPr>
        <p:spPr>
          <a:xfrm rot="10800000" flipH="1">
            <a:off x="6977700" y="3002454"/>
            <a:ext cx="1056000" cy="706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9" name="Google Shape;469;p42"/>
          <p:cNvGrpSpPr/>
          <p:nvPr/>
        </p:nvGrpSpPr>
        <p:grpSpPr>
          <a:xfrm>
            <a:off x="-1009799" y="1960775"/>
            <a:ext cx="2726849" cy="3636776"/>
            <a:chOff x="-501799" y="1960775"/>
            <a:chExt cx="2726849" cy="3636776"/>
          </a:xfrm>
        </p:grpSpPr>
        <p:pic>
          <p:nvPicPr>
            <p:cNvPr id="470" name="Google Shape;470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501799" y="3061200"/>
              <a:ext cx="2536351" cy="2536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1077" y="2546199"/>
              <a:ext cx="1225875" cy="1225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2" name="Google Shape;472;p42"/>
            <p:cNvCxnSpPr/>
            <p:nvPr/>
          </p:nvCxnSpPr>
          <p:spPr>
            <a:xfrm rot="10800000">
              <a:off x="1196350" y="1960775"/>
              <a:ext cx="1028700" cy="2959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4437074" y="1999049"/>
            <a:ext cx="40973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TABLE OF CONTENTS</a:t>
            </a:r>
            <a:endParaRPr sz="2800" b="1" dirty="0"/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118946" y="521550"/>
            <a:ext cx="4097327" cy="410039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900" indent="0">
              <a:lnSpc>
                <a:spcPct val="150000"/>
              </a:lnSpc>
              <a:buNone/>
            </a:pPr>
            <a:r>
              <a:rPr lang="en-IN" sz="1600" dirty="0"/>
              <a:t>Project Statement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en-IN" sz="1600" dirty="0"/>
              <a:t>Project Overview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en-IN" sz="1600" dirty="0"/>
              <a:t>Project Requirements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en-IN" sz="1600" dirty="0"/>
              <a:t>Architecture Diagram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en-IN" sz="1600" dirty="0"/>
              <a:t>Technologies / Tools Used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en-IN" sz="1600" dirty="0"/>
              <a:t>Methodology &amp; Approach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en-IN" sz="1600" dirty="0"/>
              <a:t>Execution Overview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en-IN" sz="1600" dirty="0"/>
              <a:t>Implementation – Tasks Performed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en-IN" sz="1600" dirty="0"/>
              <a:t>Practical Implementation on Azure Portal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en-IN" sz="1600" dirty="0"/>
              <a:t>Successful Output Generated</a:t>
            </a:r>
          </a:p>
          <a:p>
            <a:pPr marL="36900" indent="0">
              <a:lnSpc>
                <a:spcPct val="150000"/>
              </a:lnSpc>
              <a:buNone/>
            </a:pPr>
            <a:r>
              <a:rPr lang="en-IN" sz="1600" dirty="0"/>
              <a:t>Conclusion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0021-7C1C-135C-AF65-477ABFDE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50" y="1589550"/>
            <a:ext cx="4872900" cy="1964400"/>
          </a:xfrm>
        </p:spPr>
        <p:txBody>
          <a:bodyPr/>
          <a:lstStyle/>
          <a:p>
            <a:r>
              <a:rPr lang="en-US" sz="5400" dirty="0"/>
              <a:t>THANK YOU !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82384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5CE35F-811B-60D1-BB21-5AF88974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6011"/>
            <a:ext cx="7704000" cy="572700"/>
          </a:xfrm>
        </p:spPr>
        <p:txBody>
          <a:bodyPr/>
          <a:lstStyle/>
          <a:p>
            <a:r>
              <a:rPr lang="en-US" b="1" dirty="0"/>
              <a:t>PROJECT STATMENT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358902-946E-5769-2C99-DE1DB119540A}"/>
              </a:ext>
            </a:extLst>
          </p:cNvPr>
          <p:cNvSpPr txBox="1"/>
          <p:nvPr/>
        </p:nvSpPr>
        <p:spPr>
          <a:xfrm>
            <a:off x="720000" y="1784195"/>
            <a:ext cx="7264273" cy="18819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Implement a solution that involves moving data between on-premises data sources and Azure cloud using Azure Data Factory, and perform data processing tasks in Azure Databricks.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30" name="Google Shape;296;p32">
            <a:extLst>
              <a:ext uri="{FF2B5EF4-FFF2-40B4-BE49-F238E27FC236}">
                <a16:creationId xmlns:a16="http://schemas.microsoft.com/office/drawing/2014/main" id="{275307C1-CEA0-D382-4F35-63404A18BD5D}"/>
              </a:ext>
            </a:extLst>
          </p:cNvPr>
          <p:cNvCxnSpPr/>
          <p:nvPr/>
        </p:nvCxnSpPr>
        <p:spPr>
          <a:xfrm rot="10800000" flipH="1">
            <a:off x="7128300" y="3666185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96;p32">
            <a:extLst>
              <a:ext uri="{FF2B5EF4-FFF2-40B4-BE49-F238E27FC236}">
                <a16:creationId xmlns:a16="http://schemas.microsoft.com/office/drawing/2014/main" id="{439BE94A-41C2-F988-C765-9B13A50CCB84}"/>
              </a:ext>
            </a:extLst>
          </p:cNvPr>
          <p:cNvCxnSpPr/>
          <p:nvPr/>
        </p:nvCxnSpPr>
        <p:spPr>
          <a:xfrm rot="10800000" flipH="1">
            <a:off x="7401116" y="3735335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673156" y="1583382"/>
            <a:ext cx="7470176" cy="211359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Demonstrates secure, automated migration of data from on-premises SQL Server to Azure using Data Factory and scalable processing in Databricks. Highlights hybrid pipeline bridging enterprise and cloud analytics.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PROJECT OVERVIEW</a:t>
            </a:r>
            <a:endParaRPr b="1" dirty="0"/>
          </a:p>
        </p:txBody>
      </p:sp>
      <p:grpSp>
        <p:nvGrpSpPr>
          <p:cNvPr id="278" name="Google Shape;278;p31"/>
          <p:cNvGrpSpPr/>
          <p:nvPr/>
        </p:nvGrpSpPr>
        <p:grpSpPr>
          <a:xfrm>
            <a:off x="7232300" y="2250550"/>
            <a:ext cx="2113601" cy="2892949"/>
            <a:chOff x="7232300" y="2250550"/>
            <a:chExt cx="2113601" cy="2892949"/>
          </a:xfrm>
        </p:grpSpPr>
        <p:pic>
          <p:nvPicPr>
            <p:cNvPr id="279" name="Google Shape;27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1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82" name="Google Shape;282;p31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Project Requirements</a:t>
            </a:r>
            <a:endParaRPr b="1" dirty="0"/>
          </a:p>
        </p:txBody>
      </p:sp>
      <p:sp>
        <p:nvSpPr>
          <p:cNvPr id="291" name="Google Shape;291;p32"/>
          <p:cNvSpPr txBox="1">
            <a:spLocks noGrp="1"/>
          </p:cNvSpPr>
          <p:nvPr>
            <p:ph type="subTitle" idx="2"/>
          </p:nvPr>
        </p:nvSpPr>
        <p:spPr>
          <a:xfrm>
            <a:off x="802887" y="1375316"/>
            <a:ext cx="6683297" cy="285314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On-prem SQL Server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Windows host for Self-hosted Integration Runtime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Azure subscription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Data extraction permissions</a:t>
            </a:r>
          </a:p>
          <a:p>
            <a:pPr marL="4953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Familiarity with Azure Portal, Data Factory, and Databricks</a:t>
            </a:r>
          </a:p>
        </p:txBody>
      </p:sp>
      <p:cxnSp>
        <p:nvCxnSpPr>
          <p:cNvPr id="294" name="Google Shape;294;p32"/>
          <p:cNvCxnSpPr/>
          <p:nvPr/>
        </p:nvCxnSpPr>
        <p:spPr>
          <a:xfrm rot="10800000" flipH="1">
            <a:off x="7317868" y="4319045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2"/>
          <p:cNvCxnSpPr/>
          <p:nvPr/>
        </p:nvCxnSpPr>
        <p:spPr>
          <a:xfrm rot="10800000" flipH="1">
            <a:off x="6996040" y="4249895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2"/>
          <p:cNvCxnSpPr/>
          <p:nvPr/>
        </p:nvCxnSpPr>
        <p:spPr>
          <a:xfrm rot="10800000" flipH="1">
            <a:off x="72150" y="4500702"/>
            <a:ext cx="1295700" cy="138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3780763" y="454562"/>
            <a:ext cx="29520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ARCHITECTURE DIAGRAM</a:t>
            </a:r>
            <a:endParaRPr sz="2800" b="1" dirty="0"/>
          </a:p>
        </p:txBody>
      </p:sp>
      <p:cxnSp>
        <p:nvCxnSpPr>
          <p:cNvPr id="303" name="Google Shape;303;p33"/>
          <p:cNvCxnSpPr/>
          <p:nvPr/>
        </p:nvCxnSpPr>
        <p:spPr>
          <a:xfrm rot="10800000" flipH="1">
            <a:off x="7430643" y="3897144"/>
            <a:ext cx="1345200" cy="356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4" name="Google Shape;304;p33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/>
          <a:stretch/>
        </p:blipFill>
        <p:spPr>
          <a:xfrm>
            <a:off x="306850" y="1164991"/>
            <a:ext cx="2952000" cy="3060000"/>
          </a:xfrm>
          <a:prstGeom prst="ellipse">
            <a:avLst/>
          </a:prstGeom>
        </p:spPr>
      </p:pic>
      <p:grpSp>
        <p:nvGrpSpPr>
          <p:cNvPr id="305" name="Google Shape;305;p33"/>
          <p:cNvGrpSpPr/>
          <p:nvPr/>
        </p:nvGrpSpPr>
        <p:grpSpPr>
          <a:xfrm>
            <a:off x="2235577" y="3187416"/>
            <a:ext cx="2087050" cy="1824025"/>
            <a:chOff x="2534175" y="3194850"/>
            <a:chExt cx="2087050" cy="1824025"/>
          </a:xfrm>
        </p:grpSpPr>
        <p:pic>
          <p:nvPicPr>
            <p:cNvPr id="306" name="Google Shape;30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844776" y="3194850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7" name="Google Shape;307;p33"/>
            <p:cNvCxnSpPr/>
            <p:nvPr/>
          </p:nvCxnSpPr>
          <p:spPr>
            <a:xfrm rot="10800000" flipH="1">
              <a:off x="2534175" y="3445975"/>
              <a:ext cx="1968600" cy="1572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8" name="Google Shape;308;p33"/>
            <p:cNvSpPr/>
            <p:nvPr/>
          </p:nvSpPr>
          <p:spPr>
            <a:xfrm>
              <a:off x="2613275" y="4150200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8EBEAF-C0EA-7B7D-5A88-6FA281E3AB1B}"/>
              </a:ext>
            </a:extLst>
          </p:cNvPr>
          <p:cNvSpPr txBox="1"/>
          <p:nvPr/>
        </p:nvSpPr>
        <p:spPr>
          <a:xfrm>
            <a:off x="4442720" y="1650381"/>
            <a:ext cx="3745600" cy="23145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solidFill>
                  <a:schemeClr val="accent6"/>
                </a:solidFill>
              </a:rPr>
              <a:t>This architecture shows how the Self-hosted Integration Runtime enables a secure connection between Azure Data Factory and the on-premises SQL Server, with transferred data landing in Azure Blob Storage and being subsequently processed in Azure Databricks notebooks.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9723" y="-60625"/>
            <a:ext cx="1670525" cy="16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1789975" y="537275"/>
            <a:ext cx="5666474" cy="711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Technologies / Tools Used</a:t>
            </a:r>
            <a:endParaRPr b="1" dirty="0"/>
          </a:p>
        </p:txBody>
      </p:sp>
      <p:sp>
        <p:nvSpPr>
          <p:cNvPr id="319" name="Google Shape;319;p34"/>
          <p:cNvSpPr txBox="1"/>
          <p:nvPr/>
        </p:nvSpPr>
        <p:spPr>
          <a:xfrm>
            <a:off x="2155902" y="1680118"/>
            <a:ext cx="4861931" cy="23194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SQL Server (on-premises)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Azure Data Factory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Self-hosted Integration Runtime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Azure Blob Storage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Azure Databricks (Spark, Python, SQL)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/>
                </a:solidFill>
              </a:rPr>
              <a:t>Windows Server/PC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§"/>
            </a:pPr>
            <a:endParaRPr sz="12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40" name="Google Shape;340;p34"/>
          <p:cNvCxnSpPr/>
          <p:nvPr/>
        </p:nvCxnSpPr>
        <p:spPr>
          <a:xfrm rot="10800000" flipH="1">
            <a:off x="1513067" y="523692"/>
            <a:ext cx="276900" cy="1003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366;p36">
            <a:extLst>
              <a:ext uri="{FF2B5EF4-FFF2-40B4-BE49-F238E27FC236}">
                <a16:creationId xmlns:a16="http://schemas.microsoft.com/office/drawing/2014/main" id="{FAC76357-E72F-1AA3-CF32-08201BA6E37B}"/>
              </a:ext>
            </a:extLst>
          </p:cNvPr>
          <p:cNvGrpSpPr/>
          <p:nvPr/>
        </p:nvGrpSpPr>
        <p:grpSpPr>
          <a:xfrm rot="17733658">
            <a:off x="1731901" y="3219121"/>
            <a:ext cx="848000" cy="1560900"/>
            <a:chOff x="0" y="2452825"/>
            <a:chExt cx="848000" cy="1560900"/>
          </a:xfrm>
        </p:grpSpPr>
        <p:sp>
          <p:nvSpPr>
            <p:cNvPr id="3" name="Google Shape;367;p36">
              <a:extLst>
                <a:ext uri="{FF2B5EF4-FFF2-40B4-BE49-F238E27FC236}">
                  <a16:creationId xmlns:a16="http://schemas.microsoft.com/office/drawing/2014/main" id="{7038CD1D-CBC4-C3D8-79EA-4FE1E23FD338}"/>
                </a:ext>
              </a:extLst>
            </p:cNvPr>
            <p:cNvSpPr/>
            <p:nvPr/>
          </p:nvSpPr>
          <p:spPr>
            <a:xfrm>
              <a:off x="53900" y="2861075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" name="Google Shape;368;p36">
              <a:extLst>
                <a:ext uri="{FF2B5EF4-FFF2-40B4-BE49-F238E27FC236}">
                  <a16:creationId xmlns:a16="http://schemas.microsoft.com/office/drawing/2014/main" id="{2EA1B6F8-B35B-DEEB-A5EC-1BC867F36504}"/>
                </a:ext>
              </a:extLst>
            </p:cNvPr>
            <p:cNvSpPr/>
            <p:nvPr/>
          </p:nvSpPr>
          <p:spPr>
            <a:xfrm>
              <a:off x="195325" y="2861075"/>
              <a:ext cx="571800" cy="5718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5" name="Google Shape;369;p36">
              <a:extLst>
                <a:ext uri="{FF2B5EF4-FFF2-40B4-BE49-F238E27FC236}">
                  <a16:creationId xmlns:a16="http://schemas.microsoft.com/office/drawing/2014/main" id="{DE86FB48-3397-1C07-01BA-5C4924400A70}"/>
                </a:ext>
              </a:extLst>
            </p:cNvPr>
            <p:cNvCxnSpPr/>
            <p:nvPr/>
          </p:nvCxnSpPr>
          <p:spPr>
            <a:xfrm rot="10800000" flipH="1">
              <a:off x="0" y="2452825"/>
              <a:ext cx="83100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>
            <a:spLocks noGrp="1"/>
          </p:cNvSpPr>
          <p:nvPr>
            <p:ph type="title"/>
          </p:nvPr>
        </p:nvSpPr>
        <p:spPr>
          <a:xfrm>
            <a:off x="922172" y="699135"/>
            <a:ext cx="56875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Methodology &amp; Approach</a:t>
            </a:r>
            <a:endParaRPr b="1" dirty="0"/>
          </a:p>
        </p:txBody>
      </p:sp>
      <p:sp>
        <p:nvSpPr>
          <p:cNvPr id="348" name="Google Shape;348;p35"/>
          <p:cNvSpPr txBox="1">
            <a:spLocks noGrp="1"/>
          </p:cNvSpPr>
          <p:nvPr>
            <p:ph type="body" idx="1"/>
          </p:nvPr>
        </p:nvSpPr>
        <p:spPr>
          <a:xfrm>
            <a:off x="1339980" y="1521873"/>
            <a:ext cx="5939100" cy="229620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Structure DB in SQL Server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Install Self-hosted IR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Configure Data Factory linked services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ADF pipeline moves data to Blob Storage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Databricks processes/cleans/transforms in notebooks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Results saved in cloud storage</a:t>
            </a:r>
          </a:p>
        </p:txBody>
      </p:sp>
      <p:grpSp>
        <p:nvGrpSpPr>
          <p:cNvPr id="351" name="Google Shape;351;p35"/>
          <p:cNvGrpSpPr/>
          <p:nvPr/>
        </p:nvGrpSpPr>
        <p:grpSpPr>
          <a:xfrm>
            <a:off x="128648" y="3682183"/>
            <a:ext cx="1811666" cy="1461317"/>
            <a:chOff x="3254550" y="3555912"/>
            <a:chExt cx="2225700" cy="1845913"/>
          </a:xfrm>
        </p:grpSpPr>
        <p:pic>
          <p:nvPicPr>
            <p:cNvPr id="352" name="Google Shape;35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3" name="Google Shape;353;p35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4" name="Google Shape;354;p35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4408904" cy="664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Execution Overview</a:t>
            </a:r>
            <a:endParaRPr b="1"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subTitle" idx="1"/>
          </p:nvPr>
        </p:nvSpPr>
        <p:spPr>
          <a:xfrm>
            <a:off x="1612801" y="1788583"/>
            <a:ext cx="5836213" cy="166439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ADF pipeline extracts/stages data from SQL Server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Databricks cluster processes data from Blob Storage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Data cleaned, </a:t>
            </a:r>
            <a:r>
              <a:rPr lang="en-IN" sz="1600" dirty="0" err="1"/>
              <a:t>analyzed</a:t>
            </a:r>
            <a:r>
              <a:rPr lang="en-IN" sz="1600" dirty="0"/>
              <a:t>, transformed, saved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/>
              <a:t>Resources terminated upon completion</a:t>
            </a:r>
          </a:p>
        </p:txBody>
      </p:sp>
      <p:cxnSp>
        <p:nvCxnSpPr>
          <p:cNvPr id="362" name="Google Shape;362;p36"/>
          <p:cNvCxnSpPr/>
          <p:nvPr/>
        </p:nvCxnSpPr>
        <p:spPr>
          <a:xfrm rot="10800000" flipH="1">
            <a:off x="505651" y="1627183"/>
            <a:ext cx="2214300" cy="322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6" name="Google Shape;366;p36"/>
          <p:cNvGrpSpPr/>
          <p:nvPr/>
        </p:nvGrpSpPr>
        <p:grpSpPr>
          <a:xfrm>
            <a:off x="7025014" y="2672525"/>
            <a:ext cx="848000" cy="1560900"/>
            <a:chOff x="0" y="2452825"/>
            <a:chExt cx="848000" cy="1560900"/>
          </a:xfrm>
        </p:grpSpPr>
        <p:sp>
          <p:nvSpPr>
            <p:cNvPr id="367" name="Google Shape;367;p36"/>
            <p:cNvSpPr/>
            <p:nvPr/>
          </p:nvSpPr>
          <p:spPr>
            <a:xfrm>
              <a:off x="53900" y="2861075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195325" y="2861075"/>
              <a:ext cx="571800" cy="5718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69" name="Google Shape;369;p36"/>
            <p:cNvCxnSpPr/>
            <p:nvPr/>
          </p:nvCxnSpPr>
          <p:spPr>
            <a:xfrm rot="10800000" flipH="1">
              <a:off x="0" y="2452825"/>
              <a:ext cx="83100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550</Words>
  <Application>Microsoft Office PowerPoint</Application>
  <PresentationFormat>On-screen Show (16:9)</PresentationFormat>
  <Paragraphs>95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Wingdings</vt:lpstr>
      <vt:lpstr>Raleway</vt:lpstr>
      <vt:lpstr>Aboreto</vt:lpstr>
      <vt:lpstr>Barlow</vt:lpstr>
      <vt:lpstr>Nunito Light</vt:lpstr>
      <vt:lpstr>Anaheim</vt:lpstr>
      <vt:lpstr>Arial</vt:lpstr>
      <vt:lpstr>Blue Aesthetic Portfolio by Slidesgo</vt:lpstr>
      <vt:lpstr>Hybrid Cloud Data Movement</vt:lpstr>
      <vt:lpstr>TABLE OF CONTENTS</vt:lpstr>
      <vt:lpstr>PROJECT STATMENT</vt:lpstr>
      <vt:lpstr>PROJECT OVERVIEW</vt:lpstr>
      <vt:lpstr>Project Requirements</vt:lpstr>
      <vt:lpstr>ARCHITECTURE DIAGRAM</vt:lpstr>
      <vt:lpstr>Technologies / Tools Used</vt:lpstr>
      <vt:lpstr>Methodology &amp; Approach</vt:lpstr>
      <vt:lpstr>Execution Overview</vt:lpstr>
      <vt:lpstr>Implementation – Tasks Performed</vt:lpstr>
      <vt:lpstr>Practical Implementation on Azure Portal</vt:lpstr>
      <vt:lpstr>Practical Implementation on Azure Portal</vt:lpstr>
      <vt:lpstr>Practical Implementation on Azure Portal</vt:lpstr>
      <vt:lpstr>Practical Implementation on Azure Portal</vt:lpstr>
      <vt:lpstr>Practical Implementation on Azure Portal</vt:lpstr>
      <vt:lpstr>SUCCESSFUL OUTPUT GENERATED</vt:lpstr>
      <vt:lpstr>SUCCESSFUL OUTPUT GENERATED</vt:lpstr>
      <vt:lpstr>SUCCESSFUL OUTPUT GENERATED</vt:lpstr>
      <vt:lpstr>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lokanyamadhu@outlook.com</cp:lastModifiedBy>
  <cp:revision>1</cp:revision>
  <dcterms:modified xsi:type="dcterms:W3CDTF">2025-08-26T10:33:19Z</dcterms:modified>
</cp:coreProperties>
</file>